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Bree Serif"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3" name="Freeform 3"/>
          <p:cNvSpPr/>
          <p:nvPr/>
        </p:nvSpPr>
        <p:spPr>
          <a:xfrm flipH="1" flipV="1">
            <a:off x="0" y="6236759"/>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4" name="Freeform 4"/>
          <p:cNvSpPr/>
          <p:nvPr/>
        </p:nvSpPr>
        <p:spPr>
          <a:xfrm>
            <a:off x="-913580" y="0"/>
            <a:ext cx="12514561" cy="5143500"/>
          </a:xfrm>
          <a:custGeom>
            <a:avLst/>
            <a:gdLst/>
            <a:ahLst/>
            <a:cxnLst/>
            <a:rect l="l" t="t" r="r" b="b"/>
            <a:pathLst>
              <a:path w="12514561" h="5143500">
                <a:moveTo>
                  <a:pt x="0" y="0"/>
                </a:moveTo>
                <a:lnTo>
                  <a:pt x="12514561" y="0"/>
                </a:lnTo>
                <a:lnTo>
                  <a:pt x="12514561" y="5143500"/>
                </a:lnTo>
                <a:lnTo>
                  <a:pt x="0" y="5143500"/>
                </a:lnTo>
                <a:lnTo>
                  <a:pt x="0" y="0"/>
                </a:lnTo>
                <a:close/>
              </a:path>
            </a:pathLst>
          </a:custGeom>
          <a:blipFill>
            <a:blip r:embed="rId3">
              <a:alphaModFix amt="16000"/>
            </a:blip>
            <a:stretch>
              <a:fillRect b="-170718"/>
            </a:stretch>
          </a:blipFill>
        </p:spPr>
      </p:sp>
      <p:sp>
        <p:nvSpPr>
          <p:cNvPr id="5" name="Freeform 5"/>
          <p:cNvSpPr/>
          <p:nvPr/>
        </p:nvSpPr>
        <p:spPr>
          <a:xfrm>
            <a:off x="3416672" y="4532863"/>
            <a:ext cx="12514561" cy="5143500"/>
          </a:xfrm>
          <a:custGeom>
            <a:avLst/>
            <a:gdLst/>
            <a:ahLst/>
            <a:cxnLst/>
            <a:rect l="l" t="t" r="r" b="b"/>
            <a:pathLst>
              <a:path w="12514561" h="5143500">
                <a:moveTo>
                  <a:pt x="0" y="0"/>
                </a:moveTo>
                <a:lnTo>
                  <a:pt x="12514561" y="0"/>
                </a:lnTo>
                <a:lnTo>
                  <a:pt x="12514561" y="5143500"/>
                </a:lnTo>
                <a:lnTo>
                  <a:pt x="0" y="5143500"/>
                </a:lnTo>
                <a:lnTo>
                  <a:pt x="0" y="0"/>
                </a:lnTo>
                <a:close/>
              </a:path>
            </a:pathLst>
          </a:custGeom>
          <a:blipFill>
            <a:blip r:embed="rId3">
              <a:alphaModFix amt="10999"/>
            </a:blip>
            <a:stretch>
              <a:fillRect b="-170718"/>
            </a:stretch>
          </a:blipFill>
        </p:spPr>
      </p:sp>
      <p:sp>
        <p:nvSpPr>
          <p:cNvPr id="6" name="Freeform 6"/>
          <p:cNvSpPr/>
          <p:nvPr/>
        </p:nvSpPr>
        <p:spPr>
          <a:xfrm>
            <a:off x="5034192" y="2571750"/>
            <a:ext cx="8219615" cy="1921335"/>
          </a:xfrm>
          <a:custGeom>
            <a:avLst/>
            <a:gdLst/>
            <a:ahLst/>
            <a:cxnLst/>
            <a:rect l="l" t="t" r="r" b="b"/>
            <a:pathLst>
              <a:path w="8219615" h="1921335">
                <a:moveTo>
                  <a:pt x="0" y="0"/>
                </a:moveTo>
                <a:lnTo>
                  <a:pt x="8219616" y="0"/>
                </a:lnTo>
                <a:lnTo>
                  <a:pt x="8219616" y="1921335"/>
                </a:lnTo>
                <a:lnTo>
                  <a:pt x="0" y="1921335"/>
                </a:lnTo>
                <a:lnTo>
                  <a:pt x="0" y="0"/>
                </a:lnTo>
                <a:close/>
              </a:path>
            </a:pathLst>
          </a:custGeom>
          <a:blipFill>
            <a:blip r:embed="rId4"/>
            <a:stretch>
              <a:fillRect/>
            </a:stretch>
          </a:blipFill>
        </p:spPr>
      </p:sp>
      <p:grpSp>
        <p:nvGrpSpPr>
          <p:cNvPr id="7" name="Group 7"/>
          <p:cNvGrpSpPr/>
          <p:nvPr/>
        </p:nvGrpSpPr>
        <p:grpSpPr>
          <a:xfrm>
            <a:off x="2801689" y="5043632"/>
            <a:ext cx="12684622" cy="1921335"/>
            <a:chOff x="0" y="0"/>
            <a:chExt cx="16912830" cy="2561780"/>
          </a:xfrm>
        </p:grpSpPr>
        <p:sp>
          <p:nvSpPr>
            <p:cNvPr id="8" name="Freeform 8"/>
            <p:cNvSpPr/>
            <p:nvPr/>
          </p:nvSpPr>
          <p:spPr>
            <a:xfrm>
              <a:off x="8240692" y="0"/>
              <a:ext cx="8672138" cy="2561780"/>
            </a:xfrm>
            <a:custGeom>
              <a:avLst/>
              <a:gdLst/>
              <a:ahLst/>
              <a:cxnLst/>
              <a:rect l="l" t="t" r="r" b="b"/>
              <a:pathLst>
                <a:path w="8672138" h="2561780">
                  <a:moveTo>
                    <a:pt x="0" y="0"/>
                  </a:moveTo>
                  <a:lnTo>
                    <a:pt x="8672138" y="0"/>
                  </a:lnTo>
                  <a:lnTo>
                    <a:pt x="8672138" y="2561780"/>
                  </a:lnTo>
                  <a:lnTo>
                    <a:pt x="0" y="2561780"/>
                  </a:lnTo>
                  <a:lnTo>
                    <a:pt x="0" y="0"/>
                  </a:lnTo>
                  <a:close/>
                </a:path>
              </a:pathLst>
            </a:custGeom>
            <a:blipFill>
              <a:blip r:embed="rId4"/>
              <a:stretch>
                <a:fillRect l="-26375"/>
              </a:stretch>
            </a:blipFill>
          </p:spPr>
        </p:sp>
        <p:sp>
          <p:nvSpPr>
            <p:cNvPr id="9" name="Freeform 9"/>
            <p:cNvSpPr/>
            <p:nvPr/>
          </p:nvSpPr>
          <p:spPr>
            <a:xfrm flipH="1">
              <a:off x="0" y="0"/>
              <a:ext cx="8672138" cy="2561780"/>
            </a:xfrm>
            <a:custGeom>
              <a:avLst/>
              <a:gdLst/>
              <a:ahLst/>
              <a:cxnLst/>
              <a:rect l="l" t="t" r="r" b="b"/>
              <a:pathLst>
                <a:path w="8672138" h="2561780">
                  <a:moveTo>
                    <a:pt x="8672138" y="0"/>
                  </a:moveTo>
                  <a:lnTo>
                    <a:pt x="0" y="0"/>
                  </a:lnTo>
                  <a:lnTo>
                    <a:pt x="0" y="2561780"/>
                  </a:lnTo>
                  <a:lnTo>
                    <a:pt x="8672138" y="2561780"/>
                  </a:lnTo>
                  <a:lnTo>
                    <a:pt x="8672138" y="0"/>
                  </a:lnTo>
                  <a:close/>
                </a:path>
              </a:pathLst>
            </a:custGeom>
            <a:blipFill>
              <a:blip r:embed="rId4"/>
              <a:stretch>
                <a:fillRect l="-26375"/>
              </a:stretch>
            </a:blipFill>
          </p:spPr>
        </p:sp>
      </p:grpSp>
      <p:sp>
        <p:nvSpPr>
          <p:cNvPr id="10" name="Freeform 10"/>
          <p:cNvSpPr/>
          <p:nvPr/>
        </p:nvSpPr>
        <p:spPr>
          <a:xfrm rot="2511301">
            <a:off x="3787703" y="3279992"/>
            <a:ext cx="565783" cy="1540499"/>
          </a:xfrm>
          <a:custGeom>
            <a:avLst/>
            <a:gdLst/>
            <a:ahLst/>
            <a:cxnLst/>
            <a:rect l="l" t="t" r="r" b="b"/>
            <a:pathLst>
              <a:path w="565783" h="1540499">
                <a:moveTo>
                  <a:pt x="0" y="0"/>
                </a:moveTo>
                <a:lnTo>
                  <a:pt x="565783" y="0"/>
                </a:lnTo>
                <a:lnTo>
                  <a:pt x="565783" y="1540499"/>
                </a:lnTo>
                <a:lnTo>
                  <a:pt x="0" y="1540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937597" flipH="1">
            <a:off x="13933696" y="2960368"/>
            <a:ext cx="565783" cy="1540499"/>
          </a:xfrm>
          <a:custGeom>
            <a:avLst/>
            <a:gdLst/>
            <a:ahLst/>
            <a:cxnLst/>
            <a:rect l="l" t="t" r="r" b="b"/>
            <a:pathLst>
              <a:path w="565783" h="1540499">
                <a:moveTo>
                  <a:pt x="565783" y="0"/>
                </a:moveTo>
                <a:lnTo>
                  <a:pt x="0" y="0"/>
                </a:lnTo>
                <a:lnTo>
                  <a:pt x="0" y="1540498"/>
                </a:lnTo>
                <a:lnTo>
                  <a:pt x="565783" y="1540498"/>
                </a:lnTo>
                <a:lnTo>
                  <a:pt x="56578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4070594" y="8261879"/>
            <a:ext cx="14640887" cy="6954421"/>
          </a:xfrm>
          <a:custGeom>
            <a:avLst/>
            <a:gdLst/>
            <a:ahLst/>
            <a:cxnLst/>
            <a:rect l="l" t="t" r="r" b="b"/>
            <a:pathLst>
              <a:path w="14640887" h="6954421">
                <a:moveTo>
                  <a:pt x="0" y="0"/>
                </a:moveTo>
                <a:lnTo>
                  <a:pt x="14640887" y="0"/>
                </a:lnTo>
                <a:lnTo>
                  <a:pt x="14640887" y="6954422"/>
                </a:lnTo>
                <a:lnTo>
                  <a:pt x="0" y="6954422"/>
                </a:lnTo>
                <a:lnTo>
                  <a:pt x="0" y="0"/>
                </a:lnTo>
                <a:close/>
              </a:path>
            </a:pathLst>
          </a:custGeom>
          <a:blipFill>
            <a:blip r:embed="rId7"/>
            <a:stretch>
              <a:fillRect/>
            </a:stretch>
          </a:blipFill>
        </p:spPr>
      </p:sp>
      <p:sp>
        <p:nvSpPr>
          <p:cNvPr id="13" name="TextBox 13"/>
          <p:cNvSpPr txBox="1"/>
          <p:nvPr/>
        </p:nvSpPr>
        <p:spPr>
          <a:xfrm>
            <a:off x="4556307" y="2296463"/>
            <a:ext cx="8697501" cy="2196622"/>
          </a:xfrm>
          <a:prstGeom prst="rect">
            <a:avLst/>
          </a:prstGeom>
        </p:spPr>
        <p:txBody>
          <a:bodyPr lIns="0" tIns="0" rIns="0" bIns="0" rtlCol="0" anchor="t">
            <a:spAutoFit/>
          </a:bodyPr>
          <a:lstStyle/>
          <a:p>
            <a:pPr algn="ctr">
              <a:lnSpc>
                <a:spcPts val="17905"/>
              </a:lnSpc>
            </a:pPr>
            <a:r>
              <a:rPr lang="en-US" sz="12789">
                <a:solidFill>
                  <a:srgbClr val="FFC764"/>
                </a:solidFill>
                <a:latin typeface="Bree Serif"/>
                <a:ea typeface="Bree Serif"/>
                <a:cs typeface="Bree Serif"/>
                <a:sym typeface="Bree Serif"/>
              </a:rPr>
              <a:t>Website</a:t>
            </a:r>
          </a:p>
        </p:txBody>
      </p:sp>
      <p:sp>
        <p:nvSpPr>
          <p:cNvPr id="14" name="TextBox 14"/>
          <p:cNvSpPr txBox="1"/>
          <p:nvPr/>
        </p:nvSpPr>
        <p:spPr>
          <a:xfrm>
            <a:off x="3077097" y="4924425"/>
            <a:ext cx="11989049" cy="2038605"/>
          </a:xfrm>
          <a:prstGeom prst="rect">
            <a:avLst/>
          </a:prstGeom>
        </p:spPr>
        <p:txBody>
          <a:bodyPr lIns="0" tIns="0" rIns="0" bIns="0" rtlCol="0" anchor="t">
            <a:spAutoFit/>
          </a:bodyPr>
          <a:lstStyle/>
          <a:p>
            <a:pPr algn="ctr">
              <a:lnSpc>
                <a:spcPts val="16785"/>
              </a:lnSpc>
            </a:pPr>
            <a:r>
              <a:rPr lang="en-US" sz="11989">
                <a:solidFill>
                  <a:srgbClr val="FFC764"/>
                </a:solidFill>
                <a:latin typeface="Bree Serif"/>
                <a:ea typeface="Bree Serif"/>
                <a:cs typeface="Bree Serif"/>
                <a:sym typeface="Bree Serif"/>
              </a:rPr>
              <a:t>Agarwood &amp; Gold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827886"/>
            <a:ext cx="11366407" cy="2196622"/>
          </a:xfrm>
          <a:prstGeom prst="rect">
            <a:avLst/>
          </a:prstGeom>
        </p:spPr>
        <p:txBody>
          <a:bodyPr lIns="0" tIns="0" rIns="0" bIns="0" rtlCol="0" anchor="t">
            <a:spAutoFit/>
          </a:bodyPr>
          <a:lstStyle/>
          <a:p>
            <a:pPr algn="ctr">
              <a:lnSpc>
                <a:spcPts val="17905"/>
              </a:lnSpc>
            </a:pPr>
            <a:r>
              <a:rPr lang="en-US" sz="12789">
                <a:solidFill>
                  <a:srgbClr val="FFFFFF"/>
                </a:solidFill>
                <a:latin typeface="Bree Serif"/>
                <a:ea typeface="Bree Serif"/>
                <a:cs typeface="Bree Serif"/>
                <a:sym typeface="Bree Serif"/>
              </a:rPr>
              <a:t>Kết Luận</a:t>
            </a:r>
          </a:p>
        </p:txBody>
      </p:sp>
      <p:sp>
        <p:nvSpPr>
          <p:cNvPr id="13" name="TextBox 13"/>
          <p:cNvSpPr txBox="1"/>
          <p:nvPr/>
        </p:nvSpPr>
        <p:spPr>
          <a:xfrm>
            <a:off x="2513445" y="4040841"/>
            <a:ext cx="13391717" cy="959120"/>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Website Agarwood &amp; Gold được thiết kế để cung cấp một trải nghiệm mua sắm trực tuyến cao cấp và liền mạch cho các sản phẩm cao cấp.</a:t>
            </a:r>
          </a:p>
        </p:txBody>
      </p:sp>
      <p:sp>
        <p:nvSpPr>
          <p:cNvPr id="14" name="Freeform 14"/>
          <p:cNvSpPr/>
          <p:nvPr/>
        </p:nvSpPr>
        <p:spPr>
          <a:xfrm>
            <a:off x="7080953"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513445" y="5742911"/>
            <a:ext cx="13391717" cy="959120"/>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Với các tính năng nhằm thu hút và xây dựng niềm tin với người dùng, nó sẵn sàng thu hút cả khách hàng mới và khách hàng trung thành.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28700" y="3324334"/>
            <a:ext cx="2383351" cy="3875367"/>
          </a:xfrm>
          <a:custGeom>
            <a:avLst/>
            <a:gdLst/>
            <a:ahLst/>
            <a:cxnLst/>
            <a:rect l="l" t="t" r="r" b="b"/>
            <a:pathLst>
              <a:path w="2383351" h="3875367">
                <a:moveTo>
                  <a:pt x="0" y="0"/>
                </a:moveTo>
                <a:lnTo>
                  <a:pt x="2383351" y="0"/>
                </a:lnTo>
                <a:lnTo>
                  <a:pt x="2383351" y="3875367"/>
                </a:lnTo>
                <a:lnTo>
                  <a:pt x="0" y="3875367"/>
                </a:lnTo>
                <a:lnTo>
                  <a:pt x="0" y="0"/>
                </a:lnTo>
                <a:close/>
              </a:path>
            </a:pathLst>
          </a:custGeom>
          <a:blipFill>
            <a:blip r:embed="rId5"/>
            <a:stretch>
              <a:fillRect/>
            </a:stretch>
          </a:blipFill>
        </p:spPr>
      </p:sp>
      <p:sp>
        <p:nvSpPr>
          <p:cNvPr id="11" name="Freeform 11"/>
          <p:cNvSpPr/>
          <p:nvPr/>
        </p:nvSpPr>
        <p:spPr>
          <a:xfrm>
            <a:off x="14676058" y="2784507"/>
            <a:ext cx="2391988" cy="3889412"/>
          </a:xfrm>
          <a:custGeom>
            <a:avLst/>
            <a:gdLst/>
            <a:ahLst/>
            <a:cxnLst/>
            <a:rect l="l" t="t" r="r" b="b"/>
            <a:pathLst>
              <a:path w="2391988" h="3889412">
                <a:moveTo>
                  <a:pt x="0" y="0"/>
                </a:moveTo>
                <a:lnTo>
                  <a:pt x="2391988" y="0"/>
                </a:lnTo>
                <a:lnTo>
                  <a:pt x="2391988" y="3889412"/>
                </a:lnTo>
                <a:lnTo>
                  <a:pt x="0" y="3889412"/>
                </a:lnTo>
                <a:lnTo>
                  <a:pt x="0" y="0"/>
                </a:lnTo>
                <a:close/>
              </a:path>
            </a:pathLst>
          </a:custGeom>
          <a:blipFill>
            <a:blip r:embed="rId5"/>
            <a:stretch>
              <a:fillRect/>
            </a:stretch>
          </a:blipFill>
        </p:spPr>
      </p:sp>
      <p:sp>
        <p:nvSpPr>
          <p:cNvPr id="12" name="TextBox 12"/>
          <p:cNvSpPr txBox="1"/>
          <p:nvPr/>
        </p:nvSpPr>
        <p:spPr>
          <a:xfrm>
            <a:off x="2286416" y="3247190"/>
            <a:ext cx="13715167" cy="3470276"/>
          </a:xfrm>
          <a:prstGeom prst="rect">
            <a:avLst/>
          </a:prstGeom>
        </p:spPr>
        <p:txBody>
          <a:bodyPr lIns="0" tIns="0" rIns="0" bIns="0" rtlCol="0" anchor="t">
            <a:spAutoFit/>
          </a:bodyPr>
          <a:lstStyle/>
          <a:p>
            <a:pPr algn="ctr">
              <a:lnSpc>
                <a:spcPts val="13999"/>
              </a:lnSpc>
            </a:pPr>
            <a:r>
              <a:rPr lang="en-US" sz="9999">
                <a:solidFill>
                  <a:srgbClr val="FFFFFF"/>
                </a:solidFill>
                <a:latin typeface="Bree Serif"/>
                <a:ea typeface="Bree Serif"/>
                <a:cs typeface="Bree Serif"/>
                <a:sym typeface="Bree Serif"/>
              </a:rPr>
              <a:t>Cảm ơn các bạn đã lắng nghe!</a:t>
            </a:r>
          </a:p>
        </p:txBody>
      </p:sp>
      <p:sp>
        <p:nvSpPr>
          <p:cNvPr id="13" name="Freeform 13"/>
          <p:cNvSpPr/>
          <p:nvPr/>
        </p:nvSpPr>
        <p:spPr>
          <a:xfrm>
            <a:off x="7080953"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5486400" y="8732936"/>
            <a:ext cx="7315200" cy="1050729"/>
          </a:xfrm>
          <a:custGeom>
            <a:avLst/>
            <a:gdLst/>
            <a:ahLst/>
            <a:cxnLst/>
            <a:rect l="l" t="t" r="r" b="b"/>
            <a:pathLst>
              <a:path w="7315200" h="1050729">
                <a:moveTo>
                  <a:pt x="0" y="0"/>
                </a:moveTo>
                <a:lnTo>
                  <a:pt x="7315200" y="0"/>
                </a:lnTo>
                <a:lnTo>
                  <a:pt x="7315200" y="1050728"/>
                </a:lnTo>
                <a:lnTo>
                  <a:pt x="0" y="1050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7"/>
            <a:stretch>
              <a:fillRect/>
            </a:stretch>
          </a:blipFill>
        </p:spPr>
      </p:sp>
      <p:sp>
        <p:nvSpPr>
          <p:cNvPr id="12" name="Freeform 12"/>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7"/>
            <a:stretch>
              <a:fillRect/>
            </a:stretch>
          </a:blipFill>
        </p:spPr>
      </p:sp>
      <p:sp>
        <p:nvSpPr>
          <p:cNvPr id="13" name="TextBox 13"/>
          <p:cNvSpPr txBox="1"/>
          <p:nvPr/>
        </p:nvSpPr>
        <p:spPr>
          <a:xfrm>
            <a:off x="3345939" y="827886"/>
            <a:ext cx="11366407" cy="2196622"/>
          </a:xfrm>
          <a:prstGeom prst="rect">
            <a:avLst/>
          </a:prstGeom>
        </p:spPr>
        <p:txBody>
          <a:bodyPr lIns="0" tIns="0" rIns="0" bIns="0" rtlCol="0" anchor="t">
            <a:spAutoFit/>
          </a:bodyPr>
          <a:lstStyle/>
          <a:p>
            <a:pPr algn="ctr">
              <a:lnSpc>
                <a:spcPts val="17905"/>
              </a:lnSpc>
            </a:pPr>
            <a:r>
              <a:rPr lang="en-US" sz="12789" dirty="0" err="1">
                <a:solidFill>
                  <a:srgbClr val="FFFFFF"/>
                </a:solidFill>
                <a:latin typeface="Bree Serif"/>
                <a:ea typeface="Bree Serif"/>
                <a:cs typeface="Bree Serif"/>
                <a:sym typeface="Bree Serif"/>
              </a:rPr>
              <a:t>Giới</a:t>
            </a:r>
            <a:r>
              <a:rPr lang="en-US" sz="12789" dirty="0">
                <a:solidFill>
                  <a:srgbClr val="FFFFFF"/>
                </a:solidFill>
                <a:latin typeface="Bree Serif"/>
                <a:ea typeface="Bree Serif"/>
                <a:cs typeface="Bree Serif"/>
                <a:sym typeface="Bree Serif"/>
              </a:rPr>
              <a:t> </a:t>
            </a:r>
            <a:r>
              <a:rPr lang="en-US" sz="12789" dirty="0" err="1">
                <a:solidFill>
                  <a:srgbClr val="FFFFFF"/>
                </a:solidFill>
                <a:latin typeface="Bree Serif"/>
                <a:ea typeface="Bree Serif"/>
                <a:cs typeface="Bree Serif"/>
                <a:sym typeface="Bree Serif"/>
              </a:rPr>
              <a:t>Thiệu</a:t>
            </a:r>
            <a:r>
              <a:rPr lang="en-US" sz="12789" dirty="0">
                <a:solidFill>
                  <a:srgbClr val="FFFFFF"/>
                </a:solidFill>
                <a:latin typeface="Bree Serif"/>
                <a:ea typeface="Bree Serif"/>
                <a:cs typeface="Bree Serif"/>
                <a:sym typeface="Bree Serif"/>
              </a:rPr>
              <a:t> </a:t>
            </a:r>
          </a:p>
        </p:txBody>
      </p:sp>
      <p:sp>
        <p:nvSpPr>
          <p:cNvPr id="14" name="TextBox 14"/>
          <p:cNvSpPr txBox="1"/>
          <p:nvPr/>
        </p:nvSpPr>
        <p:spPr>
          <a:xfrm>
            <a:off x="2378213" y="3691429"/>
            <a:ext cx="13391717" cy="1949252"/>
          </a:xfrm>
          <a:prstGeom prst="rect">
            <a:avLst/>
          </a:prstGeom>
        </p:spPr>
        <p:txBody>
          <a:bodyPr lIns="0" tIns="0" rIns="0" bIns="0" rtlCol="0" anchor="t">
            <a:spAutoFit/>
          </a:bodyPr>
          <a:lstStyle/>
          <a:p>
            <a:pPr algn="l">
              <a:lnSpc>
                <a:spcPts val="3835"/>
              </a:lnSpc>
            </a:pPr>
            <a:r>
              <a:rPr lang="en-US" sz="3200" dirty="0" err="1">
                <a:solidFill>
                  <a:srgbClr val="FFFFFF"/>
                </a:solidFill>
                <a:latin typeface="Bree Serif"/>
                <a:ea typeface="Bree Serif"/>
                <a:cs typeface="Bree Serif"/>
                <a:sym typeface="Bree Serif"/>
              </a:rPr>
              <a:t>Tên</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Nguyễn</a:t>
            </a:r>
            <a:r>
              <a:rPr lang="en-US" sz="3200" dirty="0">
                <a:solidFill>
                  <a:srgbClr val="FFFFFF"/>
                </a:solidFill>
                <a:latin typeface="Bree Serif"/>
                <a:ea typeface="Bree Serif"/>
                <a:cs typeface="Bree Serif"/>
                <a:sym typeface="Bree Serif"/>
              </a:rPr>
              <a:t> Khánh Phong</a:t>
            </a:r>
          </a:p>
          <a:p>
            <a:pPr algn="l">
              <a:lnSpc>
                <a:spcPts val="3835"/>
              </a:lnSpc>
            </a:pPr>
            <a:r>
              <a:rPr lang="en-US" sz="3200" dirty="0" err="1">
                <a:solidFill>
                  <a:srgbClr val="FFFFFF"/>
                </a:solidFill>
                <a:latin typeface="Bree Serif"/>
                <a:ea typeface="Bree Serif"/>
                <a:cs typeface="Bree Serif"/>
                <a:sym typeface="Bree Serif"/>
              </a:rPr>
              <a:t>Trường</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Công</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Nghệ</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MindX</a:t>
            </a:r>
            <a:endParaRPr lang="en-US" sz="3200" dirty="0">
              <a:solidFill>
                <a:srgbClr val="FFFFFF"/>
              </a:solidFill>
              <a:latin typeface="Bree Serif"/>
              <a:ea typeface="Bree Serif"/>
              <a:cs typeface="Bree Serif"/>
              <a:sym typeface="Bree Serif"/>
            </a:endParaRPr>
          </a:p>
          <a:p>
            <a:pPr algn="l">
              <a:lnSpc>
                <a:spcPts val="3835"/>
              </a:lnSpc>
            </a:pPr>
            <a:r>
              <a:rPr lang="en-US" sz="3200" dirty="0" err="1">
                <a:solidFill>
                  <a:srgbClr val="FFFFFF"/>
                </a:solidFill>
                <a:latin typeface="Bree Serif"/>
                <a:ea typeface="Bree Serif"/>
                <a:cs typeface="Bree Serif"/>
                <a:sym typeface="Bree Serif"/>
              </a:rPr>
              <a:t>Lớp</a:t>
            </a:r>
            <a:r>
              <a:rPr lang="en-US" sz="3200" dirty="0">
                <a:solidFill>
                  <a:srgbClr val="FFFFFF"/>
                </a:solidFill>
                <a:latin typeface="Bree Serif"/>
                <a:ea typeface="Bree Serif"/>
                <a:cs typeface="Bree Serif"/>
                <a:sym typeface="Bree Serif"/>
              </a:rPr>
              <a:t> JSB01</a:t>
            </a:r>
          </a:p>
          <a:p>
            <a:pPr algn="l">
              <a:lnSpc>
                <a:spcPts val="3835"/>
              </a:lnSpc>
            </a:pPr>
            <a:r>
              <a:rPr lang="en-US" sz="3200" dirty="0" err="1">
                <a:solidFill>
                  <a:srgbClr val="FFFFFF"/>
                </a:solidFill>
                <a:latin typeface="Bree Serif"/>
                <a:ea typeface="Bree Serif"/>
                <a:cs typeface="Bree Serif"/>
                <a:sym typeface="Bree Serif"/>
              </a:rPr>
              <a:t>Sở</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thích</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chơi</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game,chơi</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bóng</a:t>
            </a:r>
            <a:r>
              <a:rPr lang="en-US" sz="3200" dirty="0">
                <a:solidFill>
                  <a:srgbClr val="FFFFFF"/>
                </a:solidFill>
                <a:latin typeface="Bree Serif"/>
                <a:ea typeface="Bree Serif"/>
                <a:cs typeface="Bree Serif"/>
                <a:sym typeface="Bree Serif"/>
              </a:rPr>
              <a:t> </a:t>
            </a:r>
            <a:r>
              <a:rPr lang="en-US" sz="3200" dirty="0" err="1">
                <a:solidFill>
                  <a:srgbClr val="FFFFFF"/>
                </a:solidFill>
                <a:latin typeface="Bree Serif"/>
                <a:ea typeface="Bree Serif"/>
                <a:cs typeface="Bree Serif"/>
                <a:sym typeface="Bree Serif"/>
              </a:rPr>
              <a:t>đá</a:t>
            </a:r>
            <a:r>
              <a:rPr lang="en-US" sz="3200" dirty="0">
                <a:solidFill>
                  <a:srgbClr val="FFFFFF"/>
                </a:solidFill>
                <a:latin typeface="Bree Serif"/>
                <a:ea typeface="Bree Serif"/>
                <a:cs typeface="Bree Serif"/>
                <a:sym typeface="Bree Serif"/>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66BE6B5-6C46-DD46-39AB-CF3BF6B675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416F3F-EFDF-D9CB-57CA-64DC432F7EC8}"/>
              </a:ext>
            </a:extLst>
          </p:cNvPr>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a:extLst>
              <a:ext uri="{FF2B5EF4-FFF2-40B4-BE49-F238E27FC236}">
                <a16:creationId xmlns:a16="http://schemas.microsoft.com/office/drawing/2014/main" id="{BFD43C83-0260-2EF9-CEF6-6D0E31465BF1}"/>
              </a:ext>
            </a:extLst>
          </p:cNvPr>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a:extLst>
              <a:ext uri="{FF2B5EF4-FFF2-40B4-BE49-F238E27FC236}">
                <a16:creationId xmlns:a16="http://schemas.microsoft.com/office/drawing/2014/main" id="{2595F535-197B-2AE1-E1D9-279DDE2AFE4B}"/>
              </a:ext>
            </a:extLst>
          </p:cNvPr>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a:extLst>
              <a:ext uri="{FF2B5EF4-FFF2-40B4-BE49-F238E27FC236}">
                <a16:creationId xmlns:a16="http://schemas.microsoft.com/office/drawing/2014/main" id="{FB3720AB-312D-A14E-8E74-6CE995C7A080}"/>
              </a:ext>
            </a:extLst>
          </p:cNvPr>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a:extLst>
              <a:ext uri="{FF2B5EF4-FFF2-40B4-BE49-F238E27FC236}">
                <a16:creationId xmlns:a16="http://schemas.microsoft.com/office/drawing/2014/main" id="{C410ADFE-7FB9-7403-92E5-668C67810B33}"/>
              </a:ext>
            </a:extLst>
          </p:cNvPr>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extLst>
              <a:ext uri="{FF2B5EF4-FFF2-40B4-BE49-F238E27FC236}">
                <a16:creationId xmlns:a16="http://schemas.microsoft.com/office/drawing/2014/main" id="{65FDA490-69E3-3F5F-4A10-01CF778F734F}"/>
              </a:ext>
            </a:extLst>
          </p:cNvPr>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a:extLst>
              <a:ext uri="{FF2B5EF4-FFF2-40B4-BE49-F238E27FC236}">
                <a16:creationId xmlns:a16="http://schemas.microsoft.com/office/drawing/2014/main" id="{207EDE40-07C2-58CD-47ED-3B3B0E26D8FB}"/>
              </a:ext>
            </a:extLst>
          </p:cNvPr>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a:extLst>
              <a:ext uri="{FF2B5EF4-FFF2-40B4-BE49-F238E27FC236}">
                <a16:creationId xmlns:a16="http://schemas.microsoft.com/office/drawing/2014/main" id="{C67792AB-FAD4-E8C8-55BB-A107869F88D4}"/>
              </a:ext>
            </a:extLst>
          </p:cNvPr>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2359C2DA-8AE1-D267-7DFB-8445E9983818}"/>
              </a:ext>
            </a:extLst>
          </p:cNvPr>
          <p:cNvSpPr/>
          <p:nvPr/>
        </p:nvSpPr>
        <p:spPr>
          <a:xfrm>
            <a:off x="5486400" y="8732936"/>
            <a:ext cx="7315200" cy="1050729"/>
          </a:xfrm>
          <a:custGeom>
            <a:avLst/>
            <a:gdLst/>
            <a:ahLst/>
            <a:cxnLst/>
            <a:rect l="l" t="t" r="r" b="b"/>
            <a:pathLst>
              <a:path w="7315200" h="1050729">
                <a:moveTo>
                  <a:pt x="0" y="0"/>
                </a:moveTo>
                <a:lnTo>
                  <a:pt x="7315200" y="0"/>
                </a:lnTo>
                <a:lnTo>
                  <a:pt x="7315200" y="1050728"/>
                </a:lnTo>
                <a:lnTo>
                  <a:pt x="0" y="1050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E43CCA55-9538-B5A5-87FF-9AEB2288FF72}"/>
              </a:ext>
            </a:extLst>
          </p:cNvPr>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7"/>
            <a:stretch>
              <a:fillRect/>
            </a:stretch>
          </a:blipFill>
        </p:spPr>
      </p:sp>
      <p:sp>
        <p:nvSpPr>
          <p:cNvPr id="12" name="Freeform 12">
            <a:extLst>
              <a:ext uri="{FF2B5EF4-FFF2-40B4-BE49-F238E27FC236}">
                <a16:creationId xmlns:a16="http://schemas.microsoft.com/office/drawing/2014/main" id="{4DDAE42E-D58B-B34F-B587-B61E481F7F79}"/>
              </a:ext>
            </a:extLst>
          </p:cNvPr>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7"/>
            <a:stretch>
              <a:fillRect/>
            </a:stretch>
          </a:blipFill>
        </p:spPr>
      </p:sp>
      <p:sp>
        <p:nvSpPr>
          <p:cNvPr id="13" name="TextBox 13">
            <a:extLst>
              <a:ext uri="{FF2B5EF4-FFF2-40B4-BE49-F238E27FC236}">
                <a16:creationId xmlns:a16="http://schemas.microsoft.com/office/drawing/2014/main" id="{F6C7E52A-0807-5E47-EAE8-D5F00B385923}"/>
              </a:ext>
            </a:extLst>
          </p:cNvPr>
          <p:cNvSpPr txBox="1"/>
          <p:nvPr/>
        </p:nvSpPr>
        <p:spPr>
          <a:xfrm>
            <a:off x="3345939" y="827886"/>
            <a:ext cx="11366407" cy="2196622"/>
          </a:xfrm>
          <a:prstGeom prst="rect">
            <a:avLst/>
          </a:prstGeom>
        </p:spPr>
        <p:txBody>
          <a:bodyPr lIns="0" tIns="0" rIns="0" bIns="0" rtlCol="0" anchor="t">
            <a:spAutoFit/>
          </a:bodyPr>
          <a:lstStyle/>
          <a:p>
            <a:pPr algn="ctr">
              <a:lnSpc>
                <a:spcPts val="17905"/>
              </a:lnSpc>
            </a:pPr>
            <a:r>
              <a:rPr lang="en-US" sz="12789">
                <a:solidFill>
                  <a:srgbClr val="FFFFFF"/>
                </a:solidFill>
                <a:latin typeface="Bree Serif"/>
                <a:ea typeface="Bree Serif"/>
                <a:cs typeface="Bree Serif"/>
                <a:sym typeface="Bree Serif"/>
              </a:rPr>
              <a:t>Introduction </a:t>
            </a:r>
          </a:p>
        </p:txBody>
      </p:sp>
      <p:sp>
        <p:nvSpPr>
          <p:cNvPr id="14" name="TextBox 14">
            <a:extLst>
              <a:ext uri="{FF2B5EF4-FFF2-40B4-BE49-F238E27FC236}">
                <a16:creationId xmlns:a16="http://schemas.microsoft.com/office/drawing/2014/main" id="{4D105A13-E487-CDB4-19FA-652B05963DBE}"/>
              </a:ext>
            </a:extLst>
          </p:cNvPr>
          <p:cNvSpPr txBox="1"/>
          <p:nvPr/>
        </p:nvSpPr>
        <p:spPr>
          <a:xfrm>
            <a:off x="2378213" y="3691429"/>
            <a:ext cx="13391717" cy="959120"/>
          </a:xfrm>
          <a:prstGeom prst="rect">
            <a:avLst/>
          </a:prstGeom>
        </p:spPr>
        <p:txBody>
          <a:bodyPr lIns="0" tIns="0" rIns="0" bIns="0" rtlCol="0" anchor="t">
            <a:spAutoFit/>
          </a:bodyPr>
          <a:lstStyle/>
          <a:p>
            <a:pPr algn="l">
              <a:lnSpc>
                <a:spcPts val="3835"/>
              </a:lnSpc>
            </a:pPr>
            <a:r>
              <a:rPr lang="en-US" sz="2739">
                <a:solidFill>
                  <a:srgbClr val="FFFFFF"/>
                </a:solidFill>
                <a:latin typeface="Bree Serif"/>
                <a:ea typeface="Bree Serif"/>
                <a:cs typeface="Bree Serif"/>
                <a:sym typeface="Bree Serif"/>
              </a:rPr>
              <a:t>Bài thuyết trình này trình bày thiết kế và phát triển một cửa hàng trực tuyến đặc biệt chuyên về các sản phẩm tram huong và vàng.</a:t>
            </a:r>
          </a:p>
        </p:txBody>
      </p:sp>
      <p:sp>
        <p:nvSpPr>
          <p:cNvPr id="15" name="TextBox 15">
            <a:extLst>
              <a:ext uri="{FF2B5EF4-FFF2-40B4-BE49-F238E27FC236}">
                <a16:creationId xmlns:a16="http://schemas.microsoft.com/office/drawing/2014/main" id="{C97674FE-A1F7-DF05-AAE4-5FAF07BB3F30}"/>
              </a:ext>
            </a:extLst>
          </p:cNvPr>
          <p:cNvSpPr txBox="1"/>
          <p:nvPr/>
        </p:nvSpPr>
        <p:spPr>
          <a:xfrm>
            <a:off x="2378213" y="5485736"/>
            <a:ext cx="13391717" cy="959120"/>
          </a:xfrm>
          <a:prstGeom prst="rect">
            <a:avLst/>
          </a:prstGeom>
        </p:spPr>
        <p:txBody>
          <a:bodyPr lIns="0" tIns="0" rIns="0" bIns="0" rtlCol="0" anchor="t">
            <a:spAutoFit/>
          </a:bodyPr>
          <a:lstStyle/>
          <a:p>
            <a:pPr algn="l">
              <a:lnSpc>
                <a:spcPts val="3835"/>
              </a:lnSpc>
            </a:pPr>
            <a:r>
              <a:rPr lang="en-US" sz="2739">
                <a:solidFill>
                  <a:srgbClr val="FFFFFF"/>
                </a:solidFill>
                <a:latin typeface="Bree Serif"/>
                <a:ea typeface="Bree Serif"/>
                <a:cs typeface="Bree Serif"/>
                <a:sym typeface="Bree Serif"/>
              </a:rPr>
              <a:t>Website hướng đến cung cấp một trải nghiệm mua sắm sang trọng, thân thiện với người dùng dành cho cả người mua mới và nhà sưu tầm.</a:t>
            </a:r>
          </a:p>
        </p:txBody>
      </p:sp>
    </p:spTree>
    <p:extLst>
      <p:ext uri="{BB962C8B-B14F-4D97-AF65-F5344CB8AC3E}">
        <p14:creationId xmlns:p14="http://schemas.microsoft.com/office/powerpoint/2010/main" val="1982427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827886"/>
            <a:ext cx="11366407" cy="2196622"/>
          </a:xfrm>
          <a:prstGeom prst="rect">
            <a:avLst/>
          </a:prstGeom>
        </p:spPr>
        <p:txBody>
          <a:bodyPr lIns="0" tIns="0" rIns="0" bIns="0" rtlCol="0" anchor="t">
            <a:spAutoFit/>
          </a:bodyPr>
          <a:lstStyle/>
          <a:p>
            <a:pPr algn="ctr">
              <a:lnSpc>
                <a:spcPts val="17905"/>
              </a:lnSpc>
            </a:pPr>
            <a:r>
              <a:rPr lang="en-US" sz="12789">
                <a:solidFill>
                  <a:srgbClr val="FFFFFF"/>
                </a:solidFill>
                <a:latin typeface="Bree Serif"/>
                <a:ea typeface="Bree Serif"/>
                <a:cs typeface="Bree Serif"/>
                <a:sym typeface="Bree Serif"/>
              </a:rPr>
              <a:t>Goal</a:t>
            </a:r>
          </a:p>
        </p:txBody>
      </p:sp>
      <p:sp>
        <p:nvSpPr>
          <p:cNvPr id="13" name="TextBox 13"/>
          <p:cNvSpPr txBox="1"/>
          <p:nvPr/>
        </p:nvSpPr>
        <p:spPr>
          <a:xfrm>
            <a:off x="2513445" y="3698605"/>
            <a:ext cx="13391717" cy="959120"/>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Trình Bày Sản Phẩm Cao Cấp: Trưng bày chất lượng cao cấp của agarwood và vàng.</a:t>
            </a:r>
          </a:p>
        </p:txBody>
      </p:sp>
      <p:sp>
        <p:nvSpPr>
          <p:cNvPr id="14" name="Freeform 14"/>
          <p:cNvSpPr/>
          <p:nvPr/>
        </p:nvSpPr>
        <p:spPr>
          <a:xfrm>
            <a:off x="7080953"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513445" y="5049038"/>
            <a:ext cx="13391717" cy="959120"/>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Điều Hướng Thân Thiện: Đảm bảo người dùng dễ dàng tiếp cận các danh mục sản phẩm, thanh toán và liên hệ.</a:t>
            </a:r>
          </a:p>
        </p:txBody>
      </p:sp>
      <p:sp>
        <p:nvSpPr>
          <p:cNvPr id="16" name="TextBox 16"/>
          <p:cNvSpPr txBox="1"/>
          <p:nvPr/>
        </p:nvSpPr>
        <p:spPr>
          <a:xfrm>
            <a:off x="2513445" y="6399472"/>
            <a:ext cx="13391717" cy="959120"/>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Xây Dựng Niềm Tin: Sử dụng đánh giá khách hàng, thông tin chi tiết sản phẩm và biểu mẫu liên hệ an toàn để tăng sự tin tưởng của khách hàng.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827886"/>
            <a:ext cx="11366407" cy="2199263"/>
          </a:xfrm>
          <a:prstGeom prst="rect">
            <a:avLst/>
          </a:prstGeom>
        </p:spPr>
        <p:txBody>
          <a:bodyPr lIns="0" tIns="0" rIns="0" bIns="0" rtlCol="0" anchor="t">
            <a:spAutoFit/>
          </a:bodyPr>
          <a:lstStyle/>
          <a:p>
            <a:pPr algn="ctr">
              <a:lnSpc>
                <a:spcPts val="17905"/>
              </a:lnSpc>
            </a:pPr>
            <a:r>
              <a:rPr lang="en-US" sz="12789">
                <a:solidFill>
                  <a:srgbClr val="FFFFFF"/>
                </a:solidFill>
                <a:latin typeface="Bree Serif"/>
                <a:ea typeface="Bree Serif"/>
                <a:cs typeface="Bree Serif"/>
                <a:sym typeface="Bree Serif"/>
              </a:rPr>
              <a:t>Trang Chủ</a:t>
            </a:r>
          </a:p>
        </p:txBody>
      </p:sp>
      <p:sp>
        <p:nvSpPr>
          <p:cNvPr id="13" name="TextBox 13"/>
          <p:cNvSpPr txBox="1"/>
          <p:nvPr/>
        </p:nvSpPr>
        <p:spPr>
          <a:xfrm>
            <a:off x="2794683" y="3514719"/>
            <a:ext cx="13391717" cy="10467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Trang chủ được thiết kế để làm nổi bật các sản phẩm agarwood và vàng và có các liên kết điều hướng dễ dàng để người dùng khám phá trang web.</a:t>
            </a:r>
          </a:p>
        </p:txBody>
      </p:sp>
      <p:sp>
        <p:nvSpPr>
          <p:cNvPr id="14" name="Freeform 14"/>
          <p:cNvSpPr/>
          <p:nvPr/>
        </p:nvSpPr>
        <p:spPr>
          <a:xfrm>
            <a:off x="7080953"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513445" y="5049038"/>
            <a:ext cx="13391717" cy="473345"/>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Phần Hình Ảnh Chính: Ảnh nền thu hút với các nút kêu gọi hành động.</a:t>
            </a:r>
          </a:p>
        </p:txBody>
      </p:sp>
      <p:sp>
        <p:nvSpPr>
          <p:cNvPr id="16" name="TextBox 16"/>
          <p:cNvSpPr txBox="1"/>
          <p:nvPr/>
        </p:nvSpPr>
        <p:spPr>
          <a:xfrm>
            <a:off x="2513445" y="6399472"/>
            <a:ext cx="13391717" cy="473345"/>
          </a:xfrm>
          <a:prstGeom prst="rect">
            <a:avLst/>
          </a:prstGeom>
        </p:spPr>
        <p:txBody>
          <a:bodyPr lIns="0" tIns="0" rIns="0" bIns="0" rtlCol="0" anchor="t">
            <a:spAutoFit/>
          </a:bodyPr>
          <a:lstStyle/>
          <a:p>
            <a:pPr marL="591429" lvl="1" indent="-295715" algn="l">
              <a:lnSpc>
                <a:spcPts val="3835"/>
              </a:lnSpc>
              <a:buFont typeface="Arial"/>
              <a:buChar char="•"/>
            </a:pPr>
            <a:r>
              <a:rPr lang="en-US" sz="2739">
                <a:solidFill>
                  <a:srgbClr val="FFFFFF"/>
                </a:solidFill>
                <a:latin typeface="Bree Serif"/>
                <a:ea typeface="Bree Serif"/>
                <a:cs typeface="Bree Serif"/>
                <a:sym typeface="Bree Serif"/>
              </a:rPr>
              <a:t>Sản Phẩm Nổi Bật: Hình ảnh nhanh về các sản phẩm agarwood và vàng nổi bật.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932661"/>
            <a:ext cx="11366407" cy="2787649"/>
          </a:xfrm>
          <a:prstGeom prst="rect">
            <a:avLst/>
          </a:prstGeom>
        </p:spPr>
        <p:txBody>
          <a:bodyPr lIns="0" tIns="0" rIns="0" bIns="0" rtlCol="0" anchor="t">
            <a:spAutoFit/>
          </a:bodyPr>
          <a:lstStyle/>
          <a:p>
            <a:pPr algn="ctr">
              <a:lnSpc>
                <a:spcPts val="11200"/>
              </a:lnSpc>
            </a:pPr>
            <a:r>
              <a:rPr lang="en-US" sz="8000">
                <a:solidFill>
                  <a:srgbClr val="FFFFFF"/>
                </a:solidFill>
                <a:latin typeface="Bree Serif"/>
                <a:ea typeface="Bree Serif"/>
                <a:cs typeface="Bree Serif"/>
                <a:sym typeface="Bree Serif"/>
              </a:rPr>
              <a:t>Trang Sản Phẩm (Agarwood &amp; Vàng)</a:t>
            </a:r>
          </a:p>
        </p:txBody>
      </p:sp>
      <p:sp>
        <p:nvSpPr>
          <p:cNvPr id="13" name="TextBox 13"/>
          <p:cNvSpPr txBox="1"/>
          <p:nvPr/>
        </p:nvSpPr>
        <p:spPr>
          <a:xfrm>
            <a:off x="2464205" y="4135966"/>
            <a:ext cx="13391717" cy="1234076"/>
          </a:xfrm>
          <a:prstGeom prst="rect">
            <a:avLst/>
          </a:prstGeom>
        </p:spPr>
        <p:txBody>
          <a:bodyPr lIns="0" tIns="0" rIns="0" bIns="0" rtlCol="0" anchor="t">
            <a:spAutoFit/>
          </a:bodyPr>
          <a:lstStyle/>
          <a:p>
            <a:pPr algn="l">
              <a:lnSpc>
                <a:spcPts val="4955"/>
              </a:lnSpc>
            </a:pPr>
            <a:r>
              <a:rPr lang="en-US" sz="3539">
                <a:solidFill>
                  <a:srgbClr val="FFFFFF"/>
                </a:solidFill>
                <a:latin typeface="Bree Serif"/>
                <a:ea typeface="Bree Serif"/>
                <a:cs typeface="Bree Serif"/>
                <a:sym typeface="Bree Serif"/>
              </a:rPr>
              <a:t>Website có các trang dành riêng cho các sản phẩm agarwood và vàng</a:t>
            </a:r>
          </a:p>
        </p:txBody>
      </p:sp>
      <p:sp>
        <p:nvSpPr>
          <p:cNvPr id="14" name="TextBox 14"/>
          <p:cNvSpPr txBox="1"/>
          <p:nvPr/>
        </p:nvSpPr>
        <p:spPr>
          <a:xfrm>
            <a:off x="2448142" y="5798930"/>
            <a:ext cx="13391717" cy="1234076"/>
          </a:xfrm>
          <a:prstGeom prst="rect">
            <a:avLst/>
          </a:prstGeom>
        </p:spPr>
        <p:txBody>
          <a:bodyPr lIns="0" tIns="0" rIns="0" bIns="0" rtlCol="0" anchor="t">
            <a:spAutoFit/>
          </a:bodyPr>
          <a:lstStyle/>
          <a:p>
            <a:pPr algn="l">
              <a:lnSpc>
                <a:spcPts val="4955"/>
              </a:lnSpc>
            </a:pPr>
            <a:r>
              <a:rPr lang="en-US" sz="3539">
                <a:solidFill>
                  <a:srgbClr val="FFFFFF"/>
                </a:solidFill>
                <a:latin typeface="Bree Serif"/>
                <a:ea typeface="Bree Serif"/>
                <a:cs typeface="Bree Serif"/>
                <a:sym typeface="Bree Serif"/>
              </a:rPr>
              <a:t>Mỗi trang sản phẩm bao gồm hình ảnh, mô tả, giá cả, và nút mua để tối ưu hóa trải nghiệm mua sắm</a:t>
            </a:r>
          </a:p>
        </p:txBody>
      </p:sp>
      <p:sp>
        <p:nvSpPr>
          <p:cNvPr id="15" name="Freeform 15"/>
          <p:cNvSpPr/>
          <p:nvPr/>
        </p:nvSpPr>
        <p:spPr>
          <a:xfrm>
            <a:off x="6966096" y="436043"/>
            <a:ext cx="4126094" cy="592657"/>
          </a:xfrm>
          <a:custGeom>
            <a:avLst/>
            <a:gdLst/>
            <a:ahLst/>
            <a:cxnLst/>
            <a:rect l="l" t="t" r="r" b="b"/>
            <a:pathLst>
              <a:path w="4126094" h="592657">
                <a:moveTo>
                  <a:pt x="0" y="0"/>
                </a:moveTo>
                <a:lnTo>
                  <a:pt x="4126094" y="0"/>
                </a:lnTo>
                <a:lnTo>
                  <a:pt x="4126094" y="592657"/>
                </a:lnTo>
                <a:lnTo>
                  <a:pt x="0" y="5926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932661"/>
            <a:ext cx="11366407" cy="2787649"/>
          </a:xfrm>
          <a:prstGeom prst="rect">
            <a:avLst/>
          </a:prstGeom>
        </p:spPr>
        <p:txBody>
          <a:bodyPr lIns="0" tIns="0" rIns="0" bIns="0" rtlCol="0" anchor="t">
            <a:spAutoFit/>
          </a:bodyPr>
          <a:lstStyle/>
          <a:p>
            <a:pPr algn="ctr">
              <a:lnSpc>
                <a:spcPts val="11200"/>
              </a:lnSpc>
            </a:pPr>
            <a:r>
              <a:rPr lang="en-US" sz="8000">
                <a:solidFill>
                  <a:srgbClr val="FFFFFF"/>
                </a:solidFill>
                <a:latin typeface="Bree Serif"/>
                <a:ea typeface="Bree Serif"/>
                <a:cs typeface="Bree Serif"/>
                <a:sym typeface="Bree Serif"/>
              </a:rPr>
              <a:t>Giới Thiệu &amp; Đánh Giá Khách Hàng</a:t>
            </a:r>
          </a:p>
        </p:txBody>
      </p:sp>
      <p:sp>
        <p:nvSpPr>
          <p:cNvPr id="13" name="TextBox 13"/>
          <p:cNvSpPr txBox="1"/>
          <p:nvPr/>
        </p:nvSpPr>
        <p:spPr>
          <a:xfrm>
            <a:off x="2464205" y="4428008"/>
            <a:ext cx="13391717" cy="15801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Việc xây dựng niềm tin khách hàng là rất quan trọng. Phần Giới Thiệu giải thích cam kết về chất lượng của chúng tôi, trong khi phần Đánh Giá Khách Hàng thể hiện sự hài lòng của khách hàng.</a:t>
            </a:r>
          </a:p>
        </p:txBody>
      </p:sp>
      <p:sp>
        <p:nvSpPr>
          <p:cNvPr id="14" name="TextBox 14"/>
          <p:cNvSpPr txBox="1"/>
          <p:nvPr/>
        </p:nvSpPr>
        <p:spPr>
          <a:xfrm>
            <a:off x="2448142" y="6641642"/>
            <a:ext cx="13391717" cy="5133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Điều này củng cố uy tín và sự đảm bảo về chất lượng của thương hiệu</a:t>
            </a:r>
          </a:p>
        </p:txBody>
      </p:sp>
      <p:sp>
        <p:nvSpPr>
          <p:cNvPr id="15" name="Freeform 15"/>
          <p:cNvSpPr/>
          <p:nvPr/>
        </p:nvSpPr>
        <p:spPr>
          <a:xfrm>
            <a:off x="6966096"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932661"/>
            <a:ext cx="11366407" cy="2787649"/>
          </a:xfrm>
          <a:prstGeom prst="rect">
            <a:avLst/>
          </a:prstGeom>
        </p:spPr>
        <p:txBody>
          <a:bodyPr lIns="0" tIns="0" rIns="0" bIns="0" rtlCol="0" anchor="t">
            <a:spAutoFit/>
          </a:bodyPr>
          <a:lstStyle/>
          <a:p>
            <a:pPr algn="ctr">
              <a:lnSpc>
                <a:spcPts val="11200"/>
              </a:lnSpc>
            </a:pPr>
            <a:r>
              <a:rPr lang="en-US" sz="8000">
                <a:solidFill>
                  <a:srgbClr val="FFFFFF"/>
                </a:solidFill>
                <a:latin typeface="Bree Serif"/>
                <a:ea typeface="Bree Serif"/>
                <a:cs typeface="Bree Serif"/>
                <a:sym typeface="Bree Serif"/>
              </a:rPr>
              <a:t>Thiết Kế &amp; Trải Nghiệm Người Dùng</a:t>
            </a:r>
          </a:p>
        </p:txBody>
      </p:sp>
      <p:sp>
        <p:nvSpPr>
          <p:cNvPr id="13" name="TextBox 13"/>
          <p:cNvSpPr txBox="1"/>
          <p:nvPr/>
        </p:nvSpPr>
        <p:spPr>
          <a:xfrm>
            <a:off x="2448142" y="4080417"/>
            <a:ext cx="13391717" cy="10467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"Website sử dụng phong cách thiết kế tối giản và hiện đại phù hợp với thương hiệu xa xỉ."</a:t>
            </a:r>
          </a:p>
        </p:txBody>
      </p:sp>
      <p:sp>
        <p:nvSpPr>
          <p:cNvPr id="14" name="Freeform 14"/>
          <p:cNvSpPr/>
          <p:nvPr/>
        </p:nvSpPr>
        <p:spPr>
          <a:xfrm>
            <a:off x="6966096"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448142" y="5879642"/>
            <a:ext cx="13391717" cy="10467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Bố cục ưu tiên sự dễ điều hướng, hình ảnh thu hút và mô tả sản phẩm hấp dẫn để cải thiện trải nghiệm khách hàng.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flipV="1">
            <a:off x="0" y="6449305"/>
            <a:ext cx="4070594" cy="4050241"/>
          </a:xfrm>
          <a:custGeom>
            <a:avLst/>
            <a:gdLst/>
            <a:ahLst/>
            <a:cxnLst/>
            <a:rect l="l" t="t" r="r" b="b"/>
            <a:pathLst>
              <a:path w="4070594" h="4050241">
                <a:moveTo>
                  <a:pt x="4070594" y="4050241"/>
                </a:moveTo>
                <a:lnTo>
                  <a:pt x="0" y="4050241"/>
                </a:lnTo>
                <a:lnTo>
                  <a:pt x="0" y="0"/>
                </a:lnTo>
                <a:lnTo>
                  <a:pt x="4070594" y="0"/>
                </a:lnTo>
                <a:lnTo>
                  <a:pt x="4070594" y="4050241"/>
                </a:lnTo>
                <a:close/>
              </a:path>
            </a:pathLst>
          </a:custGeom>
          <a:blipFill>
            <a:blip r:embed="rId2"/>
            <a:stretch>
              <a:fillRect/>
            </a:stretch>
          </a:blipFill>
        </p:spPr>
      </p:sp>
      <p:sp>
        <p:nvSpPr>
          <p:cNvPr id="3" name="Freeform 3"/>
          <p:cNvSpPr/>
          <p:nvPr/>
        </p:nvSpPr>
        <p:spPr>
          <a:xfrm flipV="1">
            <a:off x="14217406" y="6236759"/>
            <a:ext cx="4070594" cy="4050241"/>
          </a:xfrm>
          <a:custGeom>
            <a:avLst/>
            <a:gdLst/>
            <a:ahLst/>
            <a:cxnLst/>
            <a:rect l="l" t="t" r="r" b="b"/>
            <a:pathLst>
              <a:path w="4070594" h="4050241">
                <a:moveTo>
                  <a:pt x="0" y="4050241"/>
                </a:moveTo>
                <a:lnTo>
                  <a:pt x="4070594" y="4050241"/>
                </a:lnTo>
                <a:lnTo>
                  <a:pt x="4070594" y="0"/>
                </a:lnTo>
                <a:lnTo>
                  <a:pt x="0" y="0"/>
                </a:lnTo>
                <a:lnTo>
                  <a:pt x="0" y="4050241"/>
                </a:lnTo>
                <a:close/>
              </a:path>
            </a:pathLst>
          </a:custGeom>
          <a:blipFill>
            <a:blip r:embed="rId2"/>
            <a:stretch>
              <a:fillRect/>
            </a:stretch>
          </a:blipFill>
        </p:spPr>
      </p:sp>
      <p:sp>
        <p:nvSpPr>
          <p:cNvPr id="4" name="Freeform 4"/>
          <p:cNvSpPr/>
          <p:nvPr/>
        </p:nvSpPr>
        <p:spPr>
          <a:xfrm flipH="1">
            <a:off x="0" y="0"/>
            <a:ext cx="4070594" cy="4050241"/>
          </a:xfrm>
          <a:custGeom>
            <a:avLst/>
            <a:gdLst/>
            <a:ahLst/>
            <a:cxnLst/>
            <a:rect l="l" t="t" r="r" b="b"/>
            <a:pathLst>
              <a:path w="4070594" h="4050241">
                <a:moveTo>
                  <a:pt x="4070594" y="0"/>
                </a:moveTo>
                <a:lnTo>
                  <a:pt x="0" y="0"/>
                </a:lnTo>
                <a:lnTo>
                  <a:pt x="0" y="4050241"/>
                </a:lnTo>
                <a:lnTo>
                  <a:pt x="4070594" y="4050241"/>
                </a:lnTo>
                <a:lnTo>
                  <a:pt x="4070594" y="0"/>
                </a:lnTo>
                <a:close/>
              </a:path>
            </a:pathLst>
          </a:custGeom>
          <a:blipFill>
            <a:blip r:embed="rId2"/>
            <a:stretch>
              <a:fillRect/>
            </a:stretch>
          </a:blipFill>
        </p:spPr>
      </p:sp>
      <p:sp>
        <p:nvSpPr>
          <p:cNvPr id="5" name="Freeform 5"/>
          <p:cNvSpPr/>
          <p:nvPr/>
        </p:nvSpPr>
        <p:spPr>
          <a:xfrm>
            <a:off x="14217406" y="0"/>
            <a:ext cx="4070594" cy="4050241"/>
          </a:xfrm>
          <a:custGeom>
            <a:avLst/>
            <a:gdLst/>
            <a:ahLst/>
            <a:cxnLst/>
            <a:rect l="l" t="t" r="r" b="b"/>
            <a:pathLst>
              <a:path w="4070594" h="4050241">
                <a:moveTo>
                  <a:pt x="0" y="0"/>
                </a:moveTo>
                <a:lnTo>
                  <a:pt x="4070594" y="0"/>
                </a:lnTo>
                <a:lnTo>
                  <a:pt x="4070594" y="4050241"/>
                </a:lnTo>
                <a:lnTo>
                  <a:pt x="0" y="4050241"/>
                </a:lnTo>
                <a:lnTo>
                  <a:pt x="0" y="0"/>
                </a:lnTo>
                <a:close/>
              </a:path>
            </a:pathLst>
          </a:custGeom>
          <a:blipFill>
            <a:blip r:embed="rId2"/>
            <a:stretch>
              <a:fillRect/>
            </a:stretch>
          </a:blipFill>
        </p:spPr>
      </p:sp>
      <p:sp>
        <p:nvSpPr>
          <p:cNvPr id="6" name="Freeform 6"/>
          <p:cNvSpPr/>
          <p:nvPr/>
        </p:nvSpPr>
        <p:spPr>
          <a:xfrm>
            <a:off x="15549274" y="1183736"/>
            <a:ext cx="1518772" cy="1518772"/>
          </a:xfrm>
          <a:custGeom>
            <a:avLst/>
            <a:gdLst/>
            <a:ahLst/>
            <a:cxnLst/>
            <a:rect l="l" t="t" r="r" b="b"/>
            <a:pathLst>
              <a:path w="1518772" h="1518772">
                <a:moveTo>
                  <a:pt x="0" y="0"/>
                </a:moveTo>
                <a:lnTo>
                  <a:pt x="1518772" y="0"/>
                </a:lnTo>
                <a:lnTo>
                  <a:pt x="1518772" y="1518772"/>
                </a:lnTo>
                <a:lnTo>
                  <a:pt x="0" y="15187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1275911" y="1265735"/>
            <a:ext cx="1518772" cy="1518772"/>
          </a:xfrm>
          <a:custGeom>
            <a:avLst/>
            <a:gdLst/>
            <a:ahLst/>
            <a:cxnLst/>
            <a:rect l="l" t="t" r="r" b="b"/>
            <a:pathLst>
              <a:path w="1518772" h="1518772">
                <a:moveTo>
                  <a:pt x="1518772" y="0"/>
                </a:moveTo>
                <a:lnTo>
                  <a:pt x="0" y="0"/>
                </a:lnTo>
                <a:lnTo>
                  <a:pt x="0" y="1518772"/>
                </a:lnTo>
                <a:lnTo>
                  <a:pt x="1518772" y="1518772"/>
                </a:lnTo>
                <a:lnTo>
                  <a:pt x="15187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flipV="1">
            <a:off x="1275911" y="7739528"/>
            <a:ext cx="1518772" cy="1518772"/>
          </a:xfrm>
          <a:custGeom>
            <a:avLst/>
            <a:gdLst/>
            <a:ahLst/>
            <a:cxnLst/>
            <a:rect l="l" t="t" r="r" b="b"/>
            <a:pathLst>
              <a:path w="1518772" h="1518772">
                <a:moveTo>
                  <a:pt x="1518772" y="1518772"/>
                </a:moveTo>
                <a:lnTo>
                  <a:pt x="0" y="1518772"/>
                </a:lnTo>
                <a:lnTo>
                  <a:pt x="0" y="0"/>
                </a:lnTo>
                <a:lnTo>
                  <a:pt x="1518772" y="0"/>
                </a:lnTo>
                <a:lnTo>
                  <a:pt x="1518772"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V="1">
            <a:off x="15549274" y="7502493"/>
            <a:ext cx="1518772" cy="1518772"/>
          </a:xfrm>
          <a:custGeom>
            <a:avLst/>
            <a:gdLst/>
            <a:ahLst/>
            <a:cxnLst/>
            <a:rect l="l" t="t" r="r" b="b"/>
            <a:pathLst>
              <a:path w="1518772" h="1518772">
                <a:moveTo>
                  <a:pt x="0" y="1518772"/>
                </a:moveTo>
                <a:lnTo>
                  <a:pt x="1518772" y="1518772"/>
                </a:lnTo>
                <a:lnTo>
                  <a:pt x="1518772" y="0"/>
                </a:lnTo>
                <a:lnTo>
                  <a:pt x="0" y="0"/>
                </a:lnTo>
                <a:lnTo>
                  <a:pt x="0" y="151877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43010" y="7154992"/>
            <a:ext cx="970435" cy="1577943"/>
          </a:xfrm>
          <a:custGeom>
            <a:avLst/>
            <a:gdLst/>
            <a:ahLst/>
            <a:cxnLst/>
            <a:rect l="l" t="t" r="r" b="b"/>
            <a:pathLst>
              <a:path w="970435" h="1577943">
                <a:moveTo>
                  <a:pt x="0" y="0"/>
                </a:moveTo>
                <a:lnTo>
                  <a:pt x="970435" y="0"/>
                </a:lnTo>
                <a:lnTo>
                  <a:pt x="970435" y="1577944"/>
                </a:lnTo>
                <a:lnTo>
                  <a:pt x="0" y="1577944"/>
                </a:lnTo>
                <a:lnTo>
                  <a:pt x="0" y="0"/>
                </a:lnTo>
                <a:close/>
              </a:path>
            </a:pathLst>
          </a:custGeom>
          <a:blipFill>
            <a:blip r:embed="rId5"/>
            <a:stretch>
              <a:fillRect/>
            </a:stretch>
          </a:blipFill>
        </p:spPr>
      </p:sp>
      <p:sp>
        <p:nvSpPr>
          <p:cNvPr id="11" name="Freeform 11"/>
          <p:cNvSpPr/>
          <p:nvPr/>
        </p:nvSpPr>
        <p:spPr>
          <a:xfrm>
            <a:off x="15855922" y="6930631"/>
            <a:ext cx="1022618" cy="1662793"/>
          </a:xfrm>
          <a:custGeom>
            <a:avLst/>
            <a:gdLst/>
            <a:ahLst/>
            <a:cxnLst/>
            <a:rect l="l" t="t" r="r" b="b"/>
            <a:pathLst>
              <a:path w="1022618" h="1662793">
                <a:moveTo>
                  <a:pt x="0" y="0"/>
                </a:moveTo>
                <a:lnTo>
                  <a:pt x="1022618" y="0"/>
                </a:lnTo>
                <a:lnTo>
                  <a:pt x="1022618" y="1662794"/>
                </a:lnTo>
                <a:lnTo>
                  <a:pt x="0" y="1662794"/>
                </a:lnTo>
                <a:lnTo>
                  <a:pt x="0" y="0"/>
                </a:lnTo>
                <a:close/>
              </a:path>
            </a:pathLst>
          </a:custGeom>
          <a:blipFill>
            <a:blip r:embed="rId5"/>
            <a:stretch>
              <a:fillRect/>
            </a:stretch>
          </a:blipFill>
        </p:spPr>
      </p:sp>
      <p:sp>
        <p:nvSpPr>
          <p:cNvPr id="12" name="TextBox 12"/>
          <p:cNvSpPr txBox="1"/>
          <p:nvPr/>
        </p:nvSpPr>
        <p:spPr>
          <a:xfrm>
            <a:off x="3345939" y="932661"/>
            <a:ext cx="11366407" cy="1368424"/>
          </a:xfrm>
          <a:prstGeom prst="rect">
            <a:avLst/>
          </a:prstGeom>
        </p:spPr>
        <p:txBody>
          <a:bodyPr lIns="0" tIns="0" rIns="0" bIns="0" rtlCol="0" anchor="t">
            <a:spAutoFit/>
          </a:bodyPr>
          <a:lstStyle/>
          <a:p>
            <a:pPr algn="ctr">
              <a:lnSpc>
                <a:spcPts val="11200"/>
              </a:lnSpc>
            </a:pPr>
            <a:r>
              <a:rPr lang="en-US" sz="8000">
                <a:solidFill>
                  <a:srgbClr val="FFFFFF"/>
                </a:solidFill>
                <a:latin typeface="Bree Serif"/>
                <a:ea typeface="Bree Serif"/>
                <a:cs typeface="Bree Serif"/>
                <a:sym typeface="Bree Serif"/>
              </a:rPr>
              <a:t>Ý Tưởng và Cải Tiến</a:t>
            </a:r>
          </a:p>
        </p:txBody>
      </p:sp>
      <p:sp>
        <p:nvSpPr>
          <p:cNvPr id="13" name="TextBox 13"/>
          <p:cNvSpPr txBox="1"/>
          <p:nvPr/>
        </p:nvSpPr>
        <p:spPr>
          <a:xfrm>
            <a:off x="2448142" y="2727357"/>
            <a:ext cx="13391717" cy="15801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-Thiết Kế Giao Diện Đáp Ứng (Responsive): Đảm bảo website hiển thị đẹp và mượt mà trên cả máy tính và điện thoại di động. Vì nhiều người dùng hiện nay ưa chuộng mua sắm trên thiết bị di động, điều này là rất quan trọng.</a:t>
            </a:r>
          </a:p>
        </p:txBody>
      </p:sp>
      <p:sp>
        <p:nvSpPr>
          <p:cNvPr id="14" name="Freeform 14"/>
          <p:cNvSpPr/>
          <p:nvPr/>
        </p:nvSpPr>
        <p:spPr>
          <a:xfrm>
            <a:off x="6966096" y="8961971"/>
            <a:ext cx="4126094" cy="592657"/>
          </a:xfrm>
          <a:custGeom>
            <a:avLst/>
            <a:gdLst/>
            <a:ahLst/>
            <a:cxnLst/>
            <a:rect l="l" t="t" r="r" b="b"/>
            <a:pathLst>
              <a:path w="4126094" h="592657">
                <a:moveTo>
                  <a:pt x="0" y="0"/>
                </a:moveTo>
                <a:lnTo>
                  <a:pt x="4126094" y="0"/>
                </a:lnTo>
                <a:lnTo>
                  <a:pt x="4126094" y="592658"/>
                </a:lnTo>
                <a:lnTo>
                  <a:pt x="0" y="5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2448142" y="4656608"/>
            <a:ext cx="13391717" cy="15801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-Video Sản Phẩm Ngắn: Ngoài ảnh 360°, có thể bổ sung thêm video ngắn để khách hàng có thể nhìn thấy sản phẩm ở các góc độ khác nhau, tăng sự tin tưởng và khả năng mua hàng.</a:t>
            </a:r>
          </a:p>
        </p:txBody>
      </p:sp>
      <p:sp>
        <p:nvSpPr>
          <p:cNvPr id="16" name="TextBox 16"/>
          <p:cNvSpPr txBox="1"/>
          <p:nvPr/>
        </p:nvSpPr>
        <p:spPr>
          <a:xfrm>
            <a:off x="2513445" y="6683843"/>
            <a:ext cx="13391717" cy="1580150"/>
          </a:xfrm>
          <a:prstGeom prst="rect">
            <a:avLst/>
          </a:prstGeom>
        </p:spPr>
        <p:txBody>
          <a:bodyPr lIns="0" tIns="0" rIns="0" bIns="0" rtlCol="0" anchor="t">
            <a:spAutoFit/>
          </a:bodyPr>
          <a:lstStyle/>
          <a:p>
            <a:pPr algn="l">
              <a:lnSpc>
                <a:spcPts val="4255"/>
              </a:lnSpc>
            </a:pPr>
            <a:r>
              <a:rPr lang="en-US" sz="3039">
                <a:solidFill>
                  <a:srgbClr val="FFFFFF"/>
                </a:solidFill>
                <a:latin typeface="Bree Serif"/>
                <a:ea typeface="Bree Serif"/>
                <a:cs typeface="Bree Serif"/>
                <a:sym typeface="Bree Serif"/>
              </a:rPr>
              <a:t>-Tích Điểm và Đổi Thưởng: Xây dựng chương trình tích điểm cho các giao dịch mua hàng. Khách hàng thân thiết có thể tích điểm để đổi quà hoặc được giảm giá cho các đơn hàng tiếp theo, tạo sự trung thành cho thương hiệu.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620</Words>
  <Application>Microsoft Office PowerPoint</Application>
  <PresentationFormat>Custom</PresentationFormat>
  <Paragraphs>35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Bree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hahaha</dc:title>
  <dc:creator>ADMIN</dc:creator>
  <cp:lastModifiedBy>huy do</cp:lastModifiedBy>
  <cp:revision>2</cp:revision>
  <dcterms:created xsi:type="dcterms:W3CDTF">2006-08-16T00:00:00Z</dcterms:created>
  <dcterms:modified xsi:type="dcterms:W3CDTF">2024-11-23T13:53:32Z</dcterms:modified>
  <dc:identifier>DAGU9fgpKs4</dc:identifier>
</cp:coreProperties>
</file>